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30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27" r:id="rId26"/>
    <p:sldId id="279" r:id="rId27"/>
    <p:sldId id="281" r:id="rId28"/>
    <p:sldId id="280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8" r:id="rId45"/>
    <p:sldId id="297" r:id="rId46"/>
    <p:sldId id="299" r:id="rId47"/>
    <p:sldId id="300" r:id="rId48"/>
    <p:sldId id="301" r:id="rId49"/>
    <p:sldId id="302" r:id="rId50"/>
    <p:sldId id="30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/>
    <p:restoredTop sz="94611"/>
  </p:normalViewPr>
  <p:slideViewPr>
    <p:cSldViewPr snapToGrid="0" snapToObjects="1">
      <p:cViewPr>
        <p:scale>
          <a:sx n="100" d="100"/>
          <a:sy n="100" d="100"/>
        </p:scale>
        <p:origin x="10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00362-A9B6-5C40-B84A-C261B2FC0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0DB6-6AF4-374A-9F51-779A7BEC1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5646A-8FB1-2D49-B003-56D408AF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FBF04-5BC0-904B-BD1E-B2A48DB0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51AE0-E182-6347-BCA3-E9C62DA1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32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7317-B824-3240-B8F8-3C3970C0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8C0F3-64E8-4944-9A9F-61A429278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EF7B-CAAD-5841-922F-C65E9CD5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2149D-154E-1441-9870-534EE257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1BA91-A325-0F46-AE55-D06EB8F8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321C0-6735-F147-8736-439C6587F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0306A-97DE-4949-8D03-79052F950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3C99-7E32-0347-8BCC-99B479E9B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C07AA-7EF3-1D49-8BBA-AB5B3090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D879A-A25D-0A4E-908E-97AAE47A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7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40C9-3D1F-CE49-9E35-2B708DAE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6239-FF10-0244-84D4-4CAE0870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EE36-FE2D-C843-A026-2ED9D259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E00A1-2F53-E94C-A634-F3B4809E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8BE4A-3AC6-5446-A3BE-CE09D83D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95B-6D8E-D94D-AD94-3A0448BE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4105E-A7C5-F242-9A22-F4911A1D6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3535B-EF26-4842-A4AC-578CE0F48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EFAD3-95BC-6A4D-9E24-D1E75796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28D3F-D5A1-9D4E-B544-8F12AE89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15E4-D5E8-1F4E-92EE-3AF3D310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124E8-4F03-A34A-9EB4-A6579EC85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7DA29-0E72-144D-992B-5B00D3440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CDE1D-C3E3-1246-987B-EBB036C2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FC94B-F4F8-6E47-951D-8DCFB65D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B57E2-53FD-B74F-9BD2-1DAD483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BFA9-29D4-1B44-A549-79713AB2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418EF-8912-6644-927F-3D2A1B63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BFC59-49FC-D54F-9199-4BAA23712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FB700-BD4A-414E-85FF-57FABD6FC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E0F09-37BF-B247-B377-8F63EBA38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1853-5177-4340-8352-D88B236C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35AF2-6BD6-B44D-81FE-EE2E5166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75C8AC-5F9D-7C45-9F08-023FA988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090C-5C14-034E-B392-88991E14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C279A-9FBE-2442-8DDF-11A8A088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41A9D-970E-3F4C-B6A6-1A730DC3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D2FC3-2D95-304F-9ABF-013D9EAD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1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A20E-1C7C-FF42-BC54-920FCC56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720FA-4556-5B44-BA75-6251D46D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BE706-EC80-F04C-99E5-3B00E771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1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6D8F-151F-2B4B-B9A5-F79A039A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61A27-1FCB-F843-A71E-551EADF66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6DE70-EF08-A84A-9BBD-61DD5DF4B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6CD2A-1633-AA44-94A0-73AAE97C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018A0-D95B-E54F-8290-07854186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E4918-9B29-BD44-84BC-97F528FA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0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A012-5B9B-F644-B4B7-A8CE3A54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304A3-12C3-7046-95F9-477CD2D9A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BC3C7-5ABB-8745-9A01-D13B76121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E5AB7-4C2C-C745-82FD-A9F1DCBF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4E717-9BCF-FA4C-A54F-E1F0B1CC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55F03-8B0F-7946-A450-E15E3661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5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6CA14-351F-514B-A595-879FB30FF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FC296-1708-E545-BFB1-DB588924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2E9C8-F7B0-1247-B8C8-380CCDACA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1ADB7-FD73-C24E-A85F-2BD359CB4D5F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D981A-B070-AC4B-BBC0-DE4AD9B6F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320C-BE7C-184B-AF94-F132496AD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91E89-3E0B-2F4F-B2FA-F2157952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8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olstandard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BioDex/SBOLDesigner/releases" TargetMode="External"/><Relationship Id="rId2" Type="http://schemas.openxmlformats.org/officeDocument/2006/relationships/hyperlink" Target="https://java.com/en/download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MadraghRua/SEED-Workshop-2018.g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mailto:sbol.seed.2018@gmail.co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olstandard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ync.ece.utah.edu/sbol-validator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ntheticgenomic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ynbiohub.programmingbiology.org/" TargetMode="External"/><Relationship Id="rId2" Type="http://schemas.openxmlformats.org/officeDocument/2006/relationships/hyperlink" Target="https://synbiohu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ynbiohub.cidalab.org/" TargetMode="External"/><Relationship Id="rId4" Type="http://schemas.openxmlformats.org/officeDocument/2006/relationships/hyperlink" Target="https://synbiohub.utah.edu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sbol.seed.2018@gmail.co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1FD0-F341-4C43-A35B-896454F97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for Synthetic Biology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6FF8D-ACCF-9344-BDD3-E81BDAAC6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253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Jake Beal, Raytheon BBN Technologies</a:t>
            </a:r>
          </a:p>
          <a:p>
            <a:r>
              <a:rPr lang="en-US" dirty="0"/>
              <a:t>Ernst </a:t>
            </a:r>
            <a:r>
              <a:rPr lang="en-US" dirty="0" err="1"/>
              <a:t>Oberortner</a:t>
            </a:r>
            <a:r>
              <a:rPr lang="en-US" dirty="0"/>
              <a:t>, JBEI/JGI</a:t>
            </a:r>
          </a:p>
          <a:p>
            <a:r>
              <a:rPr lang="en-US" dirty="0" err="1"/>
              <a:t>Tramy</a:t>
            </a:r>
            <a:r>
              <a:rPr lang="en-US" dirty="0"/>
              <a:t> Nguyen, U Utah</a:t>
            </a:r>
          </a:p>
          <a:p>
            <a:r>
              <a:rPr lang="en-US" dirty="0"/>
              <a:t>Nicholas Roemer, Raytheon BBN Technologies</a:t>
            </a:r>
          </a:p>
          <a:p>
            <a:r>
              <a:rPr lang="en-US" dirty="0"/>
              <a:t>Kevin Clancy, Synthetic Genomics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E479E-E064-3B4E-A937-59639D6C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99953"/>
            <a:ext cx="1949450" cy="7398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127FC5-5D07-1642-8CB3-49A26569BDEE}"/>
              </a:ext>
            </a:extLst>
          </p:cNvPr>
          <p:cNvSpPr/>
          <p:nvPr/>
        </p:nvSpPr>
        <p:spPr>
          <a:xfrm>
            <a:off x="2236200" y="285204"/>
            <a:ext cx="4867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444444"/>
                </a:solidFill>
                <a:effectLst/>
                <a:latin typeface="Open Sans"/>
              </a:rPr>
              <a:t>The Synthetic Biology Open Language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50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BE2AE3-AF63-1446-962F-6B47639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9"/>
            <a:ext cx="10515600" cy="1325563"/>
          </a:xfrm>
        </p:spPr>
        <p:txBody>
          <a:bodyPr/>
          <a:lstStyle/>
          <a:p>
            <a:r>
              <a:rPr lang="en-US" dirty="0"/>
              <a:t>Searching for Parts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6A18A-3353-884C-BFC9-A9F992845863}"/>
              </a:ext>
            </a:extLst>
          </p:cNvPr>
          <p:cNvSpPr txBox="1"/>
          <p:nvPr/>
        </p:nvSpPr>
        <p:spPr>
          <a:xfrm>
            <a:off x="514350" y="5772150"/>
            <a:ext cx="10285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search box type in R0010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you type in your part name you will see that the software will try to help you find the part as you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372FA-377A-B341-B3DD-BE417C78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7865"/>
            <a:ext cx="9829800" cy="4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6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E86A6E-45EA-964F-A692-A31A54FD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13" y="150812"/>
            <a:ext cx="10515600" cy="1325563"/>
          </a:xfrm>
        </p:spPr>
        <p:txBody>
          <a:bodyPr/>
          <a:lstStyle/>
          <a:p>
            <a:r>
              <a:rPr lang="en-US" dirty="0"/>
              <a:t>Open up BBa_R0010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A0312-C1F4-DD4C-9CC7-2C3439980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125"/>
            <a:ext cx="8172450" cy="381381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8A6FF81D-A4EA-EB46-8FAD-9F1EBDCD7359}"/>
              </a:ext>
            </a:extLst>
          </p:cNvPr>
          <p:cNvSpPr/>
          <p:nvPr/>
        </p:nvSpPr>
        <p:spPr>
          <a:xfrm>
            <a:off x="556592" y="4393097"/>
            <a:ext cx="1133061" cy="715617"/>
          </a:xfrm>
          <a:custGeom>
            <a:avLst/>
            <a:gdLst>
              <a:gd name="connsiteX0" fmla="*/ 19878 w 1133061"/>
              <a:gd name="connsiteY0" fmla="*/ 99391 h 715617"/>
              <a:gd name="connsiteX1" fmla="*/ 89452 w 1133061"/>
              <a:gd name="connsiteY1" fmla="*/ 109330 h 715617"/>
              <a:gd name="connsiteX2" fmla="*/ 427382 w 1133061"/>
              <a:gd name="connsiteY2" fmla="*/ 89452 h 715617"/>
              <a:gd name="connsiteX3" fmla="*/ 516835 w 1133061"/>
              <a:gd name="connsiteY3" fmla="*/ 69574 h 715617"/>
              <a:gd name="connsiteX4" fmla="*/ 576469 w 1133061"/>
              <a:gd name="connsiteY4" fmla="*/ 49695 h 715617"/>
              <a:gd name="connsiteX5" fmla="*/ 675861 w 1133061"/>
              <a:gd name="connsiteY5" fmla="*/ 29817 h 715617"/>
              <a:gd name="connsiteX6" fmla="*/ 735495 w 1133061"/>
              <a:gd name="connsiteY6" fmla="*/ 19878 h 715617"/>
              <a:gd name="connsiteX7" fmla="*/ 815009 w 1133061"/>
              <a:gd name="connsiteY7" fmla="*/ 0 h 715617"/>
              <a:gd name="connsiteX8" fmla="*/ 964095 w 1133061"/>
              <a:gd name="connsiteY8" fmla="*/ 9939 h 715617"/>
              <a:gd name="connsiteX9" fmla="*/ 1013791 w 1133061"/>
              <a:gd name="connsiteY9" fmla="*/ 19878 h 715617"/>
              <a:gd name="connsiteX10" fmla="*/ 1073426 w 1133061"/>
              <a:gd name="connsiteY10" fmla="*/ 39756 h 715617"/>
              <a:gd name="connsiteX11" fmla="*/ 1093304 w 1133061"/>
              <a:gd name="connsiteY11" fmla="*/ 59635 h 715617"/>
              <a:gd name="connsiteX12" fmla="*/ 1113182 w 1133061"/>
              <a:gd name="connsiteY12" fmla="*/ 119269 h 715617"/>
              <a:gd name="connsiteX13" fmla="*/ 1133061 w 1133061"/>
              <a:gd name="connsiteY13" fmla="*/ 228600 h 715617"/>
              <a:gd name="connsiteX14" fmla="*/ 1113182 w 1133061"/>
              <a:gd name="connsiteY14" fmla="*/ 387626 h 715617"/>
              <a:gd name="connsiteX15" fmla="*/ 1103243 w 1133061"/>
              <a:gd name="connsiteY15" fmla="*/ 417443 h 715617"/>
              <a:gd name="connsiteX16" fmla="*/ 1083365 w 1133061"/>
              <a:gd name="connsiteY16" fmla="*/ 447261 h 715617"/>
              <a:gd name="connsiteX17" fmla="*/ 1073426 w 1133061"/>
              <a:gd name="connsiteY17" fmla="*/ 487017 h 715617"/>
              <a:gd name="connsiteX18" fmla="*/ 1033669 w 1133061"/>
              <a:gd name="connsiteY18" fmla="*/ 546652 h 715617"/>
              <a:gd name="connsiteX19" fmla="*/ 1013791 w 1133061"/>
              <a:gd name="connsiteY19" fmla="*/ 576469 h 715617"/>
              <a:gd name="connsiteX20" fmla="*/ 964095 w 1133061"/>
              <a:gd name="connsiteY20" fmla="*/ 616226 h 715617"/>
              <a:gd name="connsiteX21" fmla="*/ 874643 w 1133061"/>
              <a:gd name="connsiteY21" fmla="*/ 646043 h 715617"/>
              <a:gd name="connsiteX22" fmla="*/ 844826 w 1133061"/>
              <a:gd name="connsiteY22" fmla="*/ 655982 h 715617"/>
              <a:gd name="connsiteX23" fmla="*/ 805069 w 1133061"/>
              <a:gd name="connsiteY23" fmla="*/ 675861 h 715617"/>
              <a:gd name="connsiteX24" fmla="*/ 775252 w 1133061"/>
              <a:gd name="connsiteY24" fmla="*/ 685800 h 715617"/>
              <a:gd name="connsiteX25" fmla="*/ 646043 w 1133061"/>
              <a:gd name="connsiteY25" fmla="*/ 715617 h 715617"/>
              <a:gd name="connsiteX26" fmla="*/ 327991 w 1133061"/>
              <a:gd name="connsiteY26" fmla="*/ 695739 h 715617"/>
              <a:gd name="connsiteX27" fmla="*/ 298174 w 1133061"/>
              <a:gd name="connsiteY27" fmla="*/ 685800 h 715617"/>
              <a:gd name="connsiteX28" fmla="*/ 278295 w 1133061"/>
              <a:gd name="connsiteY28" fmla="*/ 665922 h 715617"/>
              <a:gd name="connsiteX29" fmla="*/ 248478 w 1133061"/>
              <a:gd name="connsiteY29" fmla="*/ 655982 h 715617"/>
              <a:gd name="connsiteX30" fmla="*/ 228600 w 1133061"/>
              <a:gd name="connsiteY30" fmla="*/ 626165 h 715617"/>
              <a:gd name="connsiteX31" fmla="*/ 178904 w 1133061"/>
              <a:gd name="connsiteY31" fmla="*/ 576469 h 715617"/>
              <a:gd name="connsiteX32" fmla="*/ 99391 w 1133061"/>
              <a:gd name="connsiteY32" fmla="*/ 506895 h 715617"/>
              <a:gd name="connsiteX33" fmla="*/ 59635 w 1133061"/>
              <a:gd name="connsiteY33" fmla="*/ 447261 h 715617"/>
              <a:gd name="connsiteX34" fmla="*/ 39756 w 1133061"/>
              <a:gd name="connsiteY34" fmla="*/ 417443 h 715617"/>
              <a:gd name="connsiteX35" fmla="*/ 9939 w 1133061"/>
              <a:gd name="connsiteY35" fmla="*/ 318052 h 715617"/>
              <a:gd name="connsiteX36" fmla="*/ 0 w 1133061"/>
              <a:gd name="connsiteY36" fmla="*/ 248478 h 715617"/>
              <a:gd name="connsiteX37" fmla="*/ 19878 w 1133061"/>
              <a:gd name="connsiteY37" fmla="*/ 99391 h 71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33061" h="715617">
                <a:moveTo>
                  <a:pt x="19878" y="99391"/>
                </a:moveTo>
                <a:cubicBezTo>
                  <a:pt x="34787" y="76200"/>
                  <a:pt x="66025" y="109330"/>
                  <a:pt x="89452" y="109330"/>
                </a:cubicBezTo>
                <a:cubicBezTo>
                  <a:pt x="203409" y="109330"/>
                  <a:pt x="315364" y="106685"/>
                  <a:pt x="427382" y="89452"/>
                </a:cubicBezTo>
                <a:cubicBezTo>
                  <a:pt x="446793" y="86466"/>
                  <a:pt x="496009" y="75822"/>
                  <a:pt x="516835" y="69574"/>
                </a:cubicBezTo>
                <a:cubicBezTo>
                  <a:pt x="536905" y="63553"/>
                  <a:pt x="555801" y="53140"/>
                  <a:pt x="576469" y="49695"/>
                </a:cubicBezTo>
                <a:cubicBezTo>
                  <a:pt x="780807" y="15639"/>
                  <a:pt x="527601" y="59469"/>
                  <a:pt x="675861" y="29817"/>
                </a:cubicBezTo>
                <a:cubicBezTo>
                  <a:pt x="695622" y="25865"/>
                  <a:pt x="715790" y="24100"/>
                  <a:pt x="735495" y="19878"/>
                </a:cubicBezTo>
                <a:cubicBezTo>
                  <a:pt x="762209" y="14154"/>
                  <a:pt x="815009" y="0"/>
                  <a:pt x="815009" y="0"/>
                </a:cubicBezTo>
                <a:cubicBezTo>
                  <a:pt x="864704" y="3313"/>
                  <a:pt x="914537" y="4983"/>
                  <a:pt x="964095" y="9939"/>
                </a:cubicBezTo>
                <a:cubicBezTo>
                  <a:pt x="980905" y="11620"/>
                  <a:pt x="997493" y="15433"/>
                  <a:pt x="1013791" y="19878"/>
                </a:cubicBezTo>
                <a:cubicBezTo>
                  <a:pt x="1034006" y="25391"/>
                  <a:pt x="1073426" y="39756"/>
                  <a:pt x="1073426" y="39756"/>
                </a:cubicBezTo>
                <a:cubicBezTo>
                  <a:pt x="1080052" y="46382"/>
                  <a:pt x="1089113" y="51253"/>
                  <a:pt x="1093304" y="59635"/>
                </a:cubicBezTo>
                <a:cubicBezTo>
                  <a:pt x="1102674" y="78376"/>
                  <a:pt x="1109072" y="98723"/>
                  <a:pt x="1113182" y="119269"/>
                </a:cubicBezTo>
                <a:cubicBezTo>
                  <a:pt x="1127075" y="188726"/>
                  <a:pt x="1120345" y="152301"/>
                  <a:pt x="1133061" y="228600"/>
                </a:cubicBezTo>
                <a:cubicBezTo>
                  <a:pt x="1125356" y="321058"/>
                  <a:pt x="1131645" y="323008"/>
                  <a:pt x="1113182" y="387626"/>
                </a:cubicBezTo>
                <a:cubicBezTo>
                  <a:pt x="1110304" y="397699"/>
                  <a:pt x="1107928" y="408072"/>
                  <a:pt x="1103243" y="417443"/>
                </a:cubicBezTo>
                <a:cubicBezTo>
                  <a:pt x="1097901" y="428127"/>
                  <a:pt x="1089991" y="437322"/>
                  <a:pt x="1083365" y="447261"/>
                </a:cubicBezTo>
                <a:cubicBezTo>
                  <a:pt x="1080052" y="460513"/>
                  <a:pt x="1079535" y="474799"/>
                  <a:pt x="1073426" y="487017"/>
                </a:cubicBezTo>
                <a:cubicBezTo>
                  <a:pt x="1062742" y="508386"/>
                  <a:pt x="1046921" y="526774"/>
                  <a:pt x="1033669" y="546652"/>
                </a:cubicBezTo>
                <a:cubicBezTo>
                  <a:pt x="1027043" y="556591"/>
                  <a:pt x="1022237" y="568022"/>
                  <a:pt x="1013791" y="576469"/>
                </a:cubicBezTo>
                <a:cubicBezTo>
                  <a:pt x="997267" y="592993"/>
                  <a:pt x="986667" y="606194"/>
                  <a:pt x="964095" y="616226"/>
                </a:cubicBezTo>
                <a:cubicBezTo>
                  <a:pt x="964087" y="616230"/>
                  <a:pt x="889556" y="641072"/>
                  <a:pt x="874643" y="646043"/>
                </a:cubicBezTo>
                <a:cubicBezTo>
                  <a:pt x="864704" y="649356"/>
                  <a:pt x="854197" y="651297"/>
                  <a:pt x="844826" y="655982"/>
                </a:cubicBezTo>
                <a:cubicBezTo>
                  <a:pt x="831574" y="662608"/>
                  <a:pt x="818688" y="670024"/>
                  <a:pt x="805069" y="675861"/>
                </a:cubicBezTo>
                <a:cubicBezTo>
                  <a:pt x="795439" y="679988"/>
                  <a:pt x="785359" y="683043"/>
                  <a:pt x="775252" y="685800"/>
                </a:cubicBezTo>
                <a:cubicBezTo>
                  <a:pt x="709320" y="703781"/>
                  <a:pt x="703997" y="704026"/>
                  <a:pt x="646043" y="715617"/>
                </a:cubicBezTo>
                <a:cubicBezTo>
                  <a:pt x="480119" y="709691"/>
                  <a:pt x="439255" y="727528"/>
                  <a:pt x="327991" y="695739"/>
                </a:cubicBezTo>
                <a:cubicBezTo>
                  <a:pt x="317917" y="692861"/>
                  <a:pt x="308113" y="689113"/>
                  <a:pt x="298174" y="685800"/>
                </a:cubicBezTo>
                <a:cubicBezTo>
                  <a:pt x="291548" y="679174"/>
                  <a:pt x="286330" y="670743"/>
                  <a:pt x="278295" y="665922"/>
                </a:cubicBezTo>
                <a:cubicBezTo>
                  <a:pt x="269311" y="660532"/>
                  <a:pt x="256659" y="662527"/>
                  <a:pt x="248478" y="655982"/>
                </a:cubicBezTo>
                <a:cubicBezTo>
                  <a:pt x="239150" y="648520"/>
                  <a:pt x="236466" y="635155"/>
                  <a:pt x="228600" y="626165"/>
                </a:cubicBezTo>
                <a:cubicBezTo>
                  <a:pt x="213173" y="608534"/>
                  <a:pt x="198396" y="589464"/>
                  <a:pt x="178904" y="576469"/>
                </a:cubicBezTo>
                <a:cubicBezTo>
                  <a:pt x="147382" y="555455"/>
                  <a:pt x="122648" y="541781"/>
                  <a:pt x="99391" y="506895"/>
                </a:cubicBezTo>
                <a:lnTo>
                  <a:pt x="59635" y="447261"/>
                </a:lnTo>
                <a:lnTo>
                  <a:pt x="39756" y="417443"/>
                </a:lnTo>
                <a:cubicBezTo>
                  <a:pt x="29382" y="386321"/>
                  <a:pt x="15948" y="351100"/>
                  <a:pt x="9939" y="318052"/>
                </a:cubicBezTo>
                <a:cubicBezTo>
                  <a:pt x="5748" y="295003"/>
                  <a:pt x="3313" y="271669"/>
                  <a:pt x="0" y="248478"/>
                </a:cubicBezTo>
                <a:cubicBezTo>
                  <a:pt x="10269" y="145790"/>
                  <a:pt x="4969" y="122582"/>
                  <a:pt x="19878" y="9939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0FDDF-1229-444F-B534-57F1EFAB1DF6}"/>
              </a:ext>
            </a:extLst>
          </p:cNvPr>
          <p:cNvSpPr txBox="1"/>
          <p:nvPr/>
        </p:nvSpPr>
        <p:spPr>
          <a:xfrm>
            <a:off x="8338931" y="1476375"/>
            <a:ext cx="38412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SynBioHub</a:t>
            </a:r>
            <a:r>
              <a:rPr lang="en-US" dirty="0"/>
              <a:t> will show you parts that </a:t>
            </a:r>
          </a:p>
          <a:p>
            <a:r>
              <a:rPr lang="en-US" dirty="0"/>
              <a:t>contain BBa_R0010 as well as the part</a:t>
            </a:r>
          </a:p>
          <a:p>
            <a:r>
              <a:rPr lang="en-US" dirty="0"/>
              <a:t>itself.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see the part listed both as a</a:t>
            </a:r>
          </a:p>
          <a:p>
            <a:r>
              <a:rPr lang="en-US" dirty="0"/>
              <a:t>Promoter as well as a sequence. We</a:t>
            </a:r>
          </a:p>
          <a:p>
            <a:r>
              <a:rPr lang="en-US" dirty="0"/>
              <a:t>want the promoter entry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48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517A-3618-6849-833F-03CE886C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BBa_R0010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AC73-3CCA-8A48-A3E9-A9AF9BFA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8158163" cy="4575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3632A-23B0-3F45-9B17-CEA11DCE7447}"/>
              </a:ext>
            </a:extLst>
          </p:cNvPr>
          <p:cNvSpPr txBox="1"/>
          <p:nvPr/>
        </p:nvSpPr>
        <p:spPr>
          <a:xfrm>
            <a:off x="7225748" y="516835"/>
            <a:ext cx="4770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Details record has a number of elements: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set of actions to be performed on the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Download-&gt;SBOL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for BBa_R0010 will be downloaded to your browser’s Download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Folder on your Desktop – “Example 1” and copy the file there.</a:t>
            </a:r>
          </a:p>
        </p:txBody>
      </p:sp>
    </p:spTree>
    <p:extLst>
      <p:ext uri="{BB962C8B-B14F-4D97-AF65-F5344CB8AC3E}">
        <p14:creationId xmlns:p14="http://schemas.microsoft.com/office/powerpoint/2010/main" val="389881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ED7211-C43D-6A48-9631-8596CB6C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260764"/>
            <a:ext cx="10515600" cy="61884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Search – Available When You See a Search Dialog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C7A73-DFD2-1E45-87AA-5DC3E076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1" y="1123609"/>
            <a:ext cx="10452100" cy="4649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109A1-DCF6-9F48-96EC-53ACBAF5DC16}"/>
              </a:ext>
            </a:extLst>
          </p:cNvPr>
          <p:cNvSpPr txBox="1"/>
          <p:nvPr/>
        </p:nvSpPr>
        <p:spPr>
          <a:xfrm>
            <a:off x="609600" y="5894626"/>
            <a:ext cx="4813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the Creator drop down and type in Densmore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many Parts has Doug submitted?</a:t>
            </a:r>
          </a:p>
        </p:txBody>
      </p:sp>
    </p:spTree>
    <p:extLst>
      <p:ext uri="{BB962C8B-B14F-4D97-AF65-F5344CB8AC3E}">
        <p14:creationId xmlns:p14="http://schemas.microsoft.com/office/powerpoint/2010/main" val="243464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A7AE-D8FE-0D48-8BCC-D73FE380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111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Advanced Search Example 2 – Search by Name and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333F4-3206-F343-8D01-EDE21892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317547"/>
            <a:ext cx="9906000" cy="4235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BCAAF-A00E-C241-BAA4-73FDD3ED180F}"/>
              </a:ext>
            </a:extLst>
          </p:cNvPr>
          <p:cNvSpPr txBox="1"/>
          <p:nvPr/>
        </p:nvSpPr>
        <p:spPr>
          <a:xfrm>
            <a:off x="165100" y="5802134"/>
            <a:ext cx="4932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R0010 into the SBOL Document dialog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Role-&gt;promoter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0FA77-3FC9-C149-A3B6-2EDE88217032}"/>
              </a:ext>
            </a:extLst>
          </p:cNvPr>
          <p:cNvSpPr txBox="1"/>
          <p:nvPr/>
        </p:nvSpPr>
        <p:spPr>
          <a:xfrm>
            <a:off x="5575300" y="5802134"/>
            <a:ext cx="5747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 new list of hits for R0010 that have Promoter roles</a:t>
            </a:r>
          </a:p>
        </p:txBody>
      </p:sp>
    </p:spTree>
    <p:extLst>
      <p:ext uri="{BB962C8B-B14F-4D97-AF65-F5344CB8AC3E}">
        <p14:creationId xmlns:p14="http://schemas.microsoft.com/office/powerpoint/2010/main" val="260357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8DBF-6925-7E47-B22C-6A513E49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R0010 + Promoter role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DF2F1-EDC5-0444-9B50-4ABD557F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57679"/>
            <a:ext cx="10490200" cy="4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A660-9191-5544-BDA0-D7FB2672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Treasure Hunt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217DC-6CEC-2846-AAB3-DA1F6FA7FD26}"/>
              </a:ext>
            </a:extLst>
          </p:cNvPr>
          <p:cNvSpPr txBox="1"/>
          <p:nvPr/>
        </p:nvSpPr>
        <p:spPr>
          <a:xfrm>
            <a:off x="1041400" y="1690688"/>
            <a:ext cx="59431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basic Search box please find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BBa_B0025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BBa_B0030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BBa_K145001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U6 promoter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dCAS9-GFP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download and store these in your Example 1 Folder</a:t>
            </a:r>
          </a:p>
        </p:txBody>
      </p:sp>
    </p:spTree>
    <p:extLst>
      <p:ext uri="{BB962C8B-B14F-4D97-AF65-F5344CB8AC3E}">
        <p14:creationId xmlns:p14="http://schemas.microsoft.com/office/powerpoint/2010/main" val="886002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DA0E-80CD-1B4D-9681-0236E2AB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-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U6 Promoter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D43C2-BBBD-3847-BB24-59DA3D07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131"/>
            <a:ext cx="12192000" cy="54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8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9909-7690-FB44-A7CD-8DE9DC4F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dCas9 Search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BA7E3-45A7-964E-905E-F870195D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8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FA70-242B-5543-BBB4-C0217274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0"/>
            <a:ext cx="10515600" cy="1325563"/>
          </a:xfrm>
        </p:spPr>
        <p:txBody>
          <a:bodyPr/>
          <a:lstStyle/>
          <a:p>
            <a:r>
              <a:rPr lang="en-US" dirty="0"/>
              <a:t>Create a Place to Store my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9B833-7A74-6F47-91ED-173E357F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7200123" cy="3312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F9847-1D37-4A40-8859-FBF8A6CBD019}"/>
              </a:ext>
            </a:extLst>
          </p:cNvPr>
          <p:cNvSpPr txBox="1"/>
          <p:nvPr/>
        </p:nvSpPr>
        <p:spPr>
          <a:xfrm>
            <a:off x="7772401" y="1460500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to the Main page by selecting the </a:t>
            </a:r>
            <a:r>
              <a:rPr lang="en-US" dirty="0" err="1"/>
              <a:t>SynBioHub</a:t>
            </a:r>
            <a:r>
              <a:rPr lang="en-US" dirty="0"/>
              <a:t> logo in the top left corner of the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Submit a Design button</a:t>
            </a:r>
          </a:p>
        </p:txBody>
      </p:sp>
    </p:spTree>
    <p:extLst>
      <p:ext uri="{BB962C8B-B14F-4D97-AF65-F5344CB8AC3E}">
        <p14:creationId xmlns:p14="http://schemas.microsoft.com/office/powerpoint/2010/main" val="92727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B293-B990-C547-A6CC-9888CBF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Workshop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82DC1-42A0-3045-8F97-A9664C58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690688"/>
            <a:ext cx="7095443" cy="3603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37430C-FCBC-6541-B461-55ED97A39808}"/>
              </a:ext>
            </a:extLst>
          </p:cNvPr>
          <p:cNvSpPr txBox="1"/>
          <p:nvPr/>
        </p:nvSpPr>
        <p:spPr>
          <a:xfrm>
            <a:off x="7672389" y="1690688"/>
            <a:ext cx="44115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SBOL has been adopted by many developers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www.sbolstandard.org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28 separate applications</a:t>
            </a:r>
          </a:p>
          <a:p>
            <a:endParaRPr lang="en-US" dirty="0"/>
          </a:p>
          <a:p>
            <a:r>
              <a:rPr lang="en-US" dirty="0"/>
              <a:t>Now the question becomes: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do I need to use?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do I use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workshop will:</a:t>
            </a:r>
          </a:p>
          <a:p>
            <a:pPr marL="342900" indent="-342900">
              <a:buAutoNum type="arabicPeriod"/>
            </a:pPr>
            <a:r>
              <a:rPr lang="en-US" dirty="0"/>
              <a:t>Show you how to get and convert sequences to and from SBOL</a:t>
            </a:r>
          </a:p>
          <a:p>
            <a:pPr marL="342900" indent="-342900">
              <a:buAutoNum type="arabicPeriod"/>
            </a:pPr>
            <a:r>
              <a:rPr lang="en-US" dirty="0"/>
              <a:t>Show you how to construct your designs</a:t>
            </a:r>
          </a:p>
          <a:p>
            <a:pPr marL="342900" indent="-342900">
              <a:buAutoNum type="arabicPeriod"/>
            </a:pPr>
            <a:r>
              <a:rPr lang="en-US" dirty="0"/>
              <a:t>Show you how to get your designs built</a:t>
            </a:r>
          </a:p>
          <a:p>
            <a:pPr marL="342900" indent="-342900">
              <a:buAutoNum type="arabicPeriod"/>
            </a:pPr>
            <a:r>
              <a:rPr lang="en-US" dirty="0"/>
              <a:t>Show you how to save &amp; share your designs</a:t>
            </a:r>
          </a:p>
        </p:txBody>
      </p:sp>
    </p:spTree>
    <p:extLst>
      <p:ext uri="{BB962C8B-B14F-4D97-AF65-F5344CB8AC3E}">
        <p14:creationId xmlns:p14="http://schemas.microsoft.com/office/powerpoint/2010/main" val="178424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E3EB-6929-E944-AF34-746A7C8F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FB45D-ABC7-6747-B821-C0F85382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30217" cy="4050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25053-6998-B240-ABE3-3B0F86FF56ED}"/>
              </a:ext>
            </a:extLst>
          </p:cNvPr>
          <p:cNvSpPr txBox="1"/>
          <p:nvPr/>
        </p:nvSpPr>
        <p:spPr>
          <a:xfrm>
            <a:off x="7556501" y="1690688"/>
            <a:ext cx="421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it a name – base it on your name, organization, pet project,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it a short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it an </a:t>
            </a:r>
            <a:r>
              <a:rPr lang="en-US" dirty="0" err="1"/>
              <a:t>AlpahNumeric</a:t>
            </a:r>
            <a:r>
              <a:rPr lang="en-US" dirty="0"/>
              <a:t> Collection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one of your downloaded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Hit Submit</a:t>
            </a:r>
          </a:p>
        </p:txBody>
      </p:sp>
    </p:spTree>
    <p:extLst>
      <p:ext uri="{BB962C8B-B14F-4D97-AF65-F5344CB8AC3E}">
        <p14:creationId xmlns:p14="http://schemas.microsoft.com/office/powerpoint/2010/main" val="369013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EF2C-560D-8448-A468-5E86C314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586FA-646B-AD4E-AEB9-783D99BF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859"/>
            <a:ext cx="9254614" cy="2269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7F2B0-2097-3F4B-95D8-3B593AE4F4FC}"/>
              </a:ext>
            </a:extLst>
          </p:cNvPr>
          <p:cNvSpPr txBox="1"/>
          <p:nvPr/>
        </p:nvSpPr>
        <p:spPr>
          <a:xfrm>
            <a:off x="8509000" y="2197100"/>
            <a:ext cx="3136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 – You now have a Private Submission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Want to make it Public?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the the main page and select the Manage Submission button</a:t>
            </a:r>
          </a:p>
        </p:txBody>
      </p:sp>
    </p:spTree>
    <p:extLst>
      <p:ext uri="{BB962C8B-B14F-4D97-AF65-F5344CB8AC3E}">
        <p14:creationId xmlns:p14="http://schemas.microsoft.com/office/powerpoint/2010/main" val="1440402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468C-413A-BB4F-B98D-6C92C1A4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75BA2-E8C6-744C-BE3A-70D387DA396F}"/>
              </a:ext>
            </a:extLst>
          </p:cNvPr>
          <p:cNvSpPr txBox="1"/>
          <p:nvPr/>
        </p:nvSpPr>
        <p:spPr>
          <a:xfrm>
            <a:off x="660400" y="1600200"/>
            <a:ext cx="3514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up/use a </a:t>
            </a:r>
            <a:r>
              <a:rPr lang="en-US" dirty="0" err="1"/>
              <a:t>SynBioHub</a:t>
            </a:r>
            <a:r>
              <a:rPr lang="en-US" dirty="0"/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 the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Private Collection</a:t>
            </a:r>
          </a:p>
        </p:txBody>
      </p:sp>
    </p:spTree>
    <p:extLst>
      <p:ext uri="{BB962C8B-B14F-4D97-AF65-F5344CB8AC3E}">
        <p14:creationId xmlns:p14="http://schemas.microsoft.com/office/powerpoint/2010/main" val="1037305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79CE-0F7D-364A-A5D6-D4DF3725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– SBOL Designer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889E9-5760-B543-ACF3-232DDD80F98B}"/>
              </a:ext>
            </a:extLst>
          </p:cNvPr>
          <p:cNvSpPr txBox="1"/>
          <p:nvPr/>
        </p:nvSpPr>
        <p:spPr>
          <a:xfrm>
            <a:off x="1092200" y="1690688"/>
            <a:ext cx="63931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</a:t>
            </a:r>
            <a:r>
              <a:rPr lang="en-US" dirty="0" err="1"/>
              <a:t>SBOLDesigner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a Design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with </a:t>
            </a:r>
            <a:r>
              <a:rPr lang="en-US" dirty="0" err="1"/>
              <a:t>SynBioHub</a:t>
            </a:r>
            <a:r>
              <a:rPr lang="en-US" dirty="0"/>
              <a:t> to download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our files from the previous example to populate our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it to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59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F3828-6FFE-1B45-975B-1DE3BA5F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10160000" cy="5349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2DB49-DB4D-764B-BA94-FC2422191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5349010"/>
            <a:ext cx="7962900" cy="10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37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23E7-09A3-5346-9FE6-143A70BC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198D-EBB8-2B46-956E-FA26D8BFC5DA}"/>
              </a:ext>
            </a:extLst>
          </p:cNvPr>
          <p:cNvSpPr txBox="1"/>
          <p:nvPr/>
        </p:nvSpPr>
        <p:spPr>
          <a:xfrm>
            <a:off x="838200" y="1879600"/>
            <a:ext cx="97891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SBOLDesigner</a:t>
            </a:r>
            <a:r>
              <a:rPr lang="en-US" dirty="0"/>
              <a:t> needs Java to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GitHub repository we have a Java folder with a recent version of the </a:t>
            </a:r>
            <a:r>
              <a:rPr lang="en-US" dirty="0" err="1"/>
              <a:t>softwares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Example 2 – </a:t>
            </a:r>
            <a:r>
              <a:rPr lang="en-US" dirty="0" err="1"/>
              <a:t>SBOLDesigner</a:t>
            </a:r>
            <a:r>
              <a:rPr lang="en-US" dirty="0"/>
              <a:t> folder we have a  recent version of the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the </a:t>
            </a:r>
            <a:r>
              <a:rPr lang="en-US" dirty="0" err="1"/>
              <a:t>SBOLDesigner.jar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computer objects you will need to install Java from the Java folder or download it from Oracle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https://java.com/en/download/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SBOLDesigner</a:t>
            </a:r>
            <a:r>
              <a:rPr lang="en-US" dirty="0"/>
              <a:t> is always available through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https://github.com/SynBioDex/SBOLDesigner/releases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15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92EE2-D763-9548-9542-8361F47E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145"/>
            <a:ext cx="12192000" cy="5189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1D541-33F5-5D4E-891F-150CD3525401}"/>
              </a:ext>
            </a:extLst>
          </p:cNvPr>
          <p:cNvSpPr txBox="1"/>
          <p:nvPr/>
        </p:nvSpPr>
        <p:spPr>
          <a:xfrm>
            <a:off x="3948870" y="501650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Parts Explorer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948E3-305C-3744-8D2C-4BD13A16EB78}"/>
              </a:ext>
            </a:extLst>
          </p:cNvPr>
          <p:cNvSpPr txBox="1"/>
          <p:nvPr/>
        </p:nvSpPr>
        <p:spPr>
          <a:xfrm>
            <a:off x="3187700" y="2590800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Canvas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6FF16-F24C-544D-8E0F-2A81FC80621D}"/>
              </a:ext>
            </a:extLst>
          </p:cNvPr>
          <p:cNvSpPr txBox="1"/>
          <p:nvPr/>
        </p:nvSpPr>
        <p:spPr>
          <a:xfrm>
            <a:off x="1189287" y="1308100"/>
            <a:ext cx="177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Navigator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EA7D8-7A2E-7C46-9CB0-A8C8E0F75F8F}"/>
              </a:ext>
            </a:extLst>
          </p:cNvPr>
          <p:cNvSpPr txBox="1"/>
          <p:nvPr/>
        </p:nvSpPr>
        <p:spPr>
          <a:xfrm>
            <a:off x="6438900" y="959577"/>
            <a:ext cx="88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ToolBar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FBACCB-7F18-9644-A63E-018BC7D2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142083"/>
            <a:ext cx="10515600" cy="1325563"/>
          </a:xfrm>
        </p:spPr>
        <p:txBody>
          <a:bodyPr/>
          <a:lstStyle/>
          <a:p>
            <a:r>
              <a:rPr lang="en-US" dirty="0"/>
              <a:t>Entry Screen</a:t>
            </a:r>
          </a:p>
        </p:txBody>
      </p:sp>
    </p:spTree>
    <p:extLst>
      <p:ext uri="{BB962C8B-B14F-4D97-AF65-F5344CB8AC3E}">
        <p14:creationId xmlns:p14="http://schemas.microsoft.com/office/powerpoint/2010/main" val="1993298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92EE2-D763-9548-9542-8361F47E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645"/>
            <a:ext cx="12192000" cy="5189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1D541-33F5-5D4E-891F-150CD3525401}"/>
              </a:ext>
            </a:extLst>
          </p:cNvPr>
          <p:cNvSpPr txBox="1"/>
          <p:nvPr/>
        </p:nvSpPr>
        <p:spPr>
          <a:xfrm>
            <a:off x="4164770" y="4495800"/>
            <a:ext cx="14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Parts Explorer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948E3-305C-3744-8D2C-4BD13A16EB78}"/>
              </a:ext>
            </a:extLst>
          </p:cNvPr>
          <p:cNvSpPr txBox="1"/>
          <p:nvPr/>
        </p:nvSpPr>
        <p:spPr>
          <a:xfrm>
            <a:off x="3187700" y="2590800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Canvas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6FF16-F24C-544D-8E0F-2A81FC80621D}"/>
              </a:ext>
            </a:extLst>
          </p:cNvPr>
          <p:cNvSpPr txBox="1"/>
          <p:nvPr/>
        </p:nvSpPr>
        <p:spPr>
          <a:xfrm>
            <a:off x="1036887" y="881494"/>
            <a:ext cx="177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Navigator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EA7D8-7A2E-7C46-9CB0-A8C8E0F75F8F}"/>
              </a:ext>
            </a:extLst>
          </p:cNvPr>
          <p:cNvSpPr txBox="1"/>
          <p:nvPr/>
        </p:nvSpPr>
        <p:spPr>
          <a:xfrm>
            <a:off x="6096000" y="551934"/>
            <a:ext cx="88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ToolBar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DFBACCB-7F18-9644-A63E-018BC7D2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142083"/>
            <a:ext cx="10515600" cy="676515"/>
          </a:xfrm>
        </p:spPr>
        <p:txBody>
          <a:bodyPr>
            <a:normAutofit/>
          </a:bodyPr>
          <a:lstStyle/>
          <a:p>
            <a:r>
              <a:rPr lang="en-US" sz="3200" dirty="0"/>
              <a:t>Adding Parts to a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ED84C-98C3-F142-BDFC-2BC954B7C54F}"/>
              </a:ext>
            </a:extLst>
          </p:cNvPr>
          <p:cNvSpPr txBox="1"/>
          <p:nvPr/>
        </p:nvSpPr>
        <p:spPr>
          <a:xfrm>
            <a:off x="165100" y="5689600"/>
            <a:ext cx="507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Promoter icon  from the Parts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Part is added to the Design Canvas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ADF95-7A1D-9741-83E8-D7B1288DAF39}"/>
              </a:ext>
            </a:extLst>
          </p:cNvPr>
          <p:cNvSpPr txBox="1"/>
          <p:nvPr/>
        </p:nvSpPr>
        <p:spPr>
          <a:xfrm>
            <a:off x="5654345" y="5596856"/>
            <a:ext cx="616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 Promoter, a Gen (engineered region) and a Terminator</a:t>
            </a:r>
          </a:p>
        </p:txBody>
      </p:sp>
    </p:spTree>
    <p:extLst>
      <p:ext uri="{BB962C8B-B14F-4D97-AF65-F5344CB8AC3E}">
        <p14:creationId xmlns:p14="http://schemas.microsoft.com/office/powerpoint/2010/main" val="673273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1A221-8781-0949-8684-CBD5F8CD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43635"/>
            <a:ext cx="9334500" cy="3922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2BA890-FD36-484C-B046-7C9129967BEF}"/>
              </a:ext>
            </a:extLst>
          </p:cNvPr>
          <p:cNvSpPr txBox="1"/>
          <p:nvPr/>
        </p:nvSpPr>
        <p:spPr>
          <a:xfrm>
            <a:off x="520700" y="4572000"/>
            <a:ext cx="84946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we want to sketch out the Genetically Engineered Region element.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 Fact – also could be called a Module or a Device or a Composite Part</a:t>
            </a:r>
          </a:p>
          <a:p>
            <a:pPr lvl="1"/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Focus In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will Focus the Canvas view on the Genetically Engineered Region Element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B593C04-8F09-1A40-8C03-C0D7A869ADDC}"/>
              </a:ext>
            </a:extLst>
          </p:cNvPr>
          <p:cNvSpPr/>
          <p:nvPr/>
        </p:nvSpPr>
        <p:spPr>
          <a:xfrm rot="19746647">
            <a:off x="4495799" y="584200"/>
            <a:ext cx="6858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24DD6-6C74-AD49-9132-482A607105C7}"/>
              </a:ext>
            </a:extLst>
          </p:cNvPr>
          <p:cNvSpPr txBox="1"/>
          <p:nvPr/>
        </p:nvSpPr>
        <p:spPr>
          <a:xfrm>
            <a:off x="3538050" y="844556"/>
            <a:ext cx="95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 In</a:t>
            </a:r>
          </a:p>
        </p:txBody>
      </p:sp>
    </p:spTree>
    <p:extLst>
      <p:ext uri="{BB962C8B-B14F-4D97-AF65-F5344CB8AC3E}">
        <p14:creationId xmlns:p14="http://schemas.microsoft.com/office/powerpoint/2010/main" val="1984125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5D3F8-B39F-344B-969A-9D0EBB85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9615"/>
            <a:ext cx="9410700" cy="39984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4F45D9FF-944A-ED4E-B679-AF0FAC31578E}"/>
              </a:ext>
            </a:extLst>
          </p:cNvPr>
          <p:cNvSpPr/>
          <p:nvPr/>
        </p:nvSpPr>
        <p:spPr>
          <a:xfrm rot="11985640">
            <a:off x="10379505" y="660399"/>
            <a:ext cx="6858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7540D-98AD-7E42-AAAD-7C4A0CA1A847}"/>
              </a:ext>
            </a:extLst>
          </p:cNvPr>
          <p:cNvSpPr txBox="1"/>
          <p:nvPr/>
        </p:nvSpPr>
        <p:spPr>
          <a:xfrm>
            <a:off x="812800" y="4686300"/>
            <a:ext cx="8065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RBS icon to add it to the 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CDS icon to add this Part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the indicated Overview element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shows the initial level of the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the RBS Part and we will begin to populate this with our planned Part</a:t>
            </a:r>
          </a:p>
        </p:txBody>
      </p:sp>
    </p:spTree>
    <p:extLst>
      <p:ext uri="{BB962C8B-B14F-4D97-AF65-F5344CB8AC3E}">
        <p14:creationId xmlns:p14="http://schemas.microsoft.com/office/powerpoint/2010/main" val="3359980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12C3-F0B4-A54C-B976-75254804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have Organized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D2F09-7553-7B4E-9D08-1DA0B0F00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236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 can follow the instructions as I perform them</a:t>
            </a:r>
          </a:p>
          <a:p>
            <a:r>
              <a:rPr lang="en-US" dirty="0"/>
              <a:t>You can download the data and tutorials from GitHub</a:t>
            </a:r>
          </a:p>
          <a:p>
            <a:pPr lvl="1"/>
            <a:r>
              <a:rPr lang="en-US" dirty="0">
                <a:hlinkClick r:id="rId2"/>
              </a:rPr>
              <a:t>www.github.com/MadraghRua/SEED-Workshop-2018.git</a:t>
            </a:r>
            <a:endParaRPr lang="en-US" dirty="0"/>
          </a:p>
          <a:p>
            <a:r>
              <a:rPr lang="en-US" dirty="0"/>
              <a:t>You can copy the data, tutorials from USB drives I have with me</a:t>
            </a:r>
          </a:p>
          <a:p>
            <a:r>
              <a:rPr lang="en-US" dirty="0"/>
              <a:t>Tutorials are organized by Software we will be using</a:t>
            </a:r>
          </a:p>
          <a:p>
            <a:endParaRPr lang="en-US" dirty="0"/>
          </a:p>
          <a:p>
            <a:r>
              <a:rPr lang="en-US" dirty="0"/>
              <a:t>Jake, Ernst, </a:t>
            </a:r>
            <a:r>
              <a:rPr lang="en-US" dirty="0" err="1"/>
              <a:t>Tramy</a:t>
            </a:r>
            <a:r>
              <a:rPr lang="en-US" dirty="0"/>
              <a:t> and Nick will be available on the floor as we go through the demonstrations</a:t>
            </a:r>
          </a:p>
          <a:p>
            <a:r>
              <a:rPr lang="en-US" dirty="0"/>
              <a:t>Don’t hesitate to ask questions as we move along</a:t>
            </a:r>
          </a:p>
          <a:p>
            <a:endParaRPr lang="en-US" dirty="0"/>
          </a:p>
          <a:p>
            <a:r>
              <a:rPr lang="en-US" dirty="0"/>
              <a:t>Overall goals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 You should be able to use the tools we demo today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 You can continue your training by following the other training modules we have included with the content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9AD03-7062-E142-B69F-2C82DDF8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047" y="0"/>
            <a:ext cx="8257654" cy="574321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0550294-96C1-0143-B35A-DE337D36E66D}"/>
              </a:ext>
            </a:extLst>
          </p:cNvPr>
          <p:cNvSpPr/>
          <p:nvPr/>
        </p:nvSpPr>
        <p:spPr>
          <a:xfrm rot="11985640">
            <a:off x="6226605" y="5635262"/>
            <a:ext cx="6858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E37F9-ABC6-154E-8C9D-1123F64692D8}"/>
              </a:ext>
            </a:extLst>
          </p:cNvPr>
          <p:cNvSpPr txBox="1"/>
          <p:nvPr/>
        </p:nvSpPr>
        <p:spPr>
          <a:xfrm>
            <a:off x="101600" y="190500"/>
            <a:ext cx="337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the Import dialog box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Import Part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your folder and select </a:t>
            </a:r>
          </a:p>
          <a:p>
            <a:r>
              <a:rPr lang="en-US" dirty="0"/>
              <a:t>BBa_B0030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from the part will </a:t>
            </a:r>
            <a:r>
              <a:rPr lang="en-US" dirty="0" err="1"/>
              <a:t>autopopulate</a:t>
            </a:r>
            <a:r>
              <a:rPr lang="en-US" dirty="0"/>
              <a:t> in the dialog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Design Canvas will now show BBa_B0030</a:t>
            </a:r>
          </a:p>
        </p:txBody>
      </p:sp>
    </p:spTree>
    <p:extLst>
      <p:ext uri="{BB962C8B-B14F-4D97-AF65-F5344CB8AC3E}">
        <p14:creationId xmlns:p14="http://schemas.microsoft.com/office/powerpoint/2010/main" val="2889574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46ABF-AD8B-E543-957E-9F0E59A7C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95111"/>
            <a:ext cx="7924800" cy="3359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7835E-60CB-E649-BDA0-B98F28E35F79}"/>
              </a:ext>
            </a:extLst>
          </p:cNvPr>
          <p:cNvSpPr txBox="1"/>
          <p:nvPr/>
        </p:nvSpPr>
        <p:spPr>
          <a:xfrm>
            <a:off x="1193800" y="3810000"/>
            <a:ext cx="3684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to select the CDS Part</a:t>
            </a:r>
          </a:p>
        </p:txBody>
      </p:sp>
    </p:spTree>
    <p:extLst>
      <p:ext uri="{BB962C8B-B14F-4D97-AF65-F5344CB8AC3E}">
        <p14:creationId xmlns:p14="http://schemas.microsoft.com/office/powerpoint/2010/main" val="1175102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4A316-9A90-9C45-BA6A-AC0F98661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88900"/>
            <a:ext cx="7313246" cy="4963166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6CE4BC4-CF36-D448-B4FC-37BF0B135330}"/>
              </a:ext>
            </a:extLst>
          </p:cNvPr>
          <p:cNvSpPr/>
          <p:nvPr/>
        </p:nvSpPr>
        <p:spPr>
          <a:xfrm rot="11985640">
            <a:off x="1260905" y="4944116"/>
            <a:ext cx="6858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0D9D9-DDAD-A64A-8819-7E87AC5B8AF3}"/>
              </a:ext>
            </a:extLst>
          </p:cNvPr>
          <p:cNvSpPr txBox="1"/>
          <p:nvPr/>
        </p:nvSpPr>
        <p:spPr>
          <a:xfrm>
            <a:off x="7835900" y="558800"/>
            <a:ext cx="42918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time we will browse for a part from the</a:t>
            </a:r>
          </a:p>
          <a:p>
            <a:r>
              <a:rPr lang="en-US" dirty="0" err="1"/>
              <a:t>SynBioHub</a:t>
            </a:r>
            <a:r>
              <a:rPr lang="en-US" dirty="0"/>
              <a:t> registry</a:t>
            </a:r>
          </a:p>
          <a:p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Import Registry part button</a:t>
            </a:r>
          </a:p>
        </p:txBody>
      </p:sp>
    </p:spTree>
    <p:extLst>
      <p:ext uri="{BB962C8B-B14F-4D97-AF65-F5344CB8AC3E}">
        <p14:creationId xmlns:p14="http://schemas.microsoft.com/office/powerpoint/2010/main" val="1001389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5A562-A715-874C-BBEE-E466E528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27000"/>
            <a:ext cx="4870450" cy="458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B6434-6080-2042-8B5F-9A840AC8AB7D}"/>
              </a:ext>
            </a:extLst>
          </p:cNvPr>
          <p:cNvSpPr txBox="1"/>
          <p:nvPr/>
        </p:nvSpPr>
        <p:spPr>
          <a:xfrm>
            <a:off x="203200" y="5029200"/>
            <a:ext cx="418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now see the registry import dialog box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Registry to </a:t>
            </a:r>
            <a:r>
              <a:rPr lang="en-US" dirty="0" err="1"/>
              <a:t>SynBioHub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Login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78A62-24C9-3141-8179-CAE6D5BB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215900"/>
            <a:ext cx="4686300" cy="1278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349CA-D54C-EB43-AA20-68BC2A251B5F}"/>
              </a:ext>
            </a:extLst>
          </p:cNvPr>
          <p:cNvSpPr txBox="1"/>
          <p:nvPr/>
        </p:nvSpPr>
        <p:spPr>
          <a:xfrm>
            <a:off x="6337300" y="1676400"/>
            <a:ext cx="42364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now see the registry login dialog box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Either use your account information,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our standard account:</a:t>
            </a:r>
          </a:p>
          <a:p>
            <a:r>
              <a:rPr lang="en-US" dirty="0"/>
              <a:t>Email: </a:t>
            </a:r>
            <a:r>
              <a:rPr lang="en-US" dirty="0">
                <a:hlinkClick r:id="rId4"/>
              </a:rPr>
              <a:t>sbol.seed.2018@gmail.com</a:t>
            </a:r>
            <a:endParaRPr lang="en-US" dirty="0"/>
          </a:p>
          <a:p>
            <a:r>
              <a:rPr lang="en-US" dirty="0"/>
              <a:t>Password: seed2018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F6C2E-DA55-6C47-9130-6EDD3EC4E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0" y="3841750"/>
            <a:ext cx="3314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48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51978-4AAD-C543-839E-54689BD7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33350"/>
            <a:ext cx="4425950" cy="4160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122BA-45D6-ED40-A50A-670439A8862E}"/>
              </a:ext>
            </a:extLst>
          </p:cNvPr>
          <p:cNvSpPr txBox="1"/>
          <p:nvPr/>
        </p:nvSpPr>
        <p:spPr>
          <a:xfrm>
            <a:off x="158750" y="4419600"/>
            <a:ext cx="4425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the registry import dialog box</a:t>
            </a:r>
          </a:p>
          <a:p>
            <a:r>
              <a:rPr lang="en-US" dirty="0"/>
              <a:t>This now shows available collections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dirty="0" err="1"/>
              <a:t>igem_collection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to load this collection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takes a few moments to load the names and descriptions of CDS parts from the </a:t>
            </a:r>
            <a:r>
              <a:rPr lang="en-US" dirty="0" err="1"/>
              <a:t>iGEM</a:t>
            </a:r>
            <a:r>
              <a:rPr lang="en-US" dirty="0"/>
              <a:t> collection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FC228-E268-AF49-AD40-E3C988F6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73662"/>
            <a:ext cx="4489450" cy="4219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B072E-28AD-6846-AD53-BB9D8788459E}"/>
              </a:ext>
            </a:extLst>
          </p:cNvPr>
          <p:cNvSpPr txBox="1"/>
          <p:nvPr/>
        </p:nvSpPr>
        <p:spPr>
          <a:xfrm>
            <a:off x="6699250" y="4272677"/>
            <a:ext cx="442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a list of all the CDS parts in the collection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the Filter parts dialog type dCas9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collection filters to Parts containing dCas9 in the name or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BBa_K1051800 and hit OK</a:t>
            </a:r>
          </a:p>
        </p:txBody>
      </p:sp>
    </p:spTree>
    <p:extLst>
      <p:ext uri="{BB962C8B-B14F-4D97-AF65-F5344CB8AC3E}">
        <p14:creationId xmlns:p14="http://schemas.microsoft.com/office/powerpoint/2010/main" val="157821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A64AF-A578-554A-A980-76E4E5E1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0"/>
            <a:ext cx="9550400" cy="4052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6F14C-186F-2C4C-91B3-3962410D9156}"/>
              </a:ext>
            </a:extLst>
          </p:cNvPr>
          <p:cNvSpPr txBox="1"/>
          <p:nvPr/>
        </p:nvSpPr>
        <p:spPr>
          <a:xfrm>
            <a:off x="3321050" y="4209177"/>
            <a:ext cx="4425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you have populated these two Parts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Focus Out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now return to the main Design Canvas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F924A54-036C-6B4A-BD0E-BBD7633FD669}"/>
              </a:ext>
            </a:extLst>
          </p:cNvPr>
          <p:cNvSpPr/>
          <p:nvPr/>
        </p:nvSpPr>
        <p:spPr>
          <a:xfrm rot="11985640">
            <a:off x="5362653" y="359356"/>
            <a:ext cx="685800" cy="21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01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4AE58-A11F-5E46-B453-A4C47728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39103"/>
            <a:ext cx="8013700" cy="3406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8D4E21-4BB8-A840-B304-07AE32345431}"/>
              </a:ext>
            </a:extLst>
          </p:cNvPr>
          <p:cNvSpPr txBox="1"/>
          <p:nvPr/>
        </p:nvSpPr>
        <p:spPr>
          <a:xfrm>
            <a:off x="2813050" y="3751977"/>
            <a:ext cx="6165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now see the Gen element has changed – this indicates that it has been populated with Parts</a:t>
            </a:r>
          </a:p>
          <a:p>
            <a:r>
              <a:rPr lang="en-US" dirty="0"/>
              <a:t>Because we are now back in the main view we no longer see a thumbnail view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on the Gen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brings up the </a:t>
            </a:r>
            <a:r>
              <a:rPr lang="en-US" dirty="0" err="1"/>
              <a:t>Part:Gen</a:t>
            </a:r>
            <a:r>
              <a:rPr lang="en-US" dirty="0"/>
              <a:t> dialog box</a:t>
            </a:r>
          </a:p>
        </p:txBody>
      </p:sp>
    </p:spTree>
    <p:extLst>
      <p:ext uri="{BB962C8B-B14F-4D97-AF65-F5344CB8AC3E}">
        <p14:creationId xmlns:p14="http://schemas.microsoft.com/office/powerpoint/2010/main" val="2520603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46890-8694-0548-9D1F-5E3559C7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8331976" cy="5680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65B6AB-73D4-924C-8034-59B8A7B16F3D}"/>
              </a:ext>
            </a:extLst>
          </p:cNvPr>
          <p:cNvSpPr txBox="1"/>
          <p:nvPr/>
        </p:nvSpPr>
        <p:spPr>
          <a:xfrm>
            <a:off x="8331976" y="424577"/>
            <a:ext cx="36187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name the Engineered Region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</a:t>
            </a:r>
            <a:r>
              <a:rPr lang="en-US" dirty="0" err="1"/>
              <a:t>DisplayID</a:t>
            </a:r>
            <a:r>
              <a:rPr lang="en-US" dirty="0"/>
              <a:t> to dCas9_Gen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description add: “BBa_B0030 and dCas9”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Design Canvas will update the name of the Gen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Focus In icon (remember where it is?)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Overview icon now shows the newly named Engineered Region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also reflected in the name of the Region under the Design Navigator bar</a:t>
            </a:r>
          </a:p>
        </p:txBody>
      </p:sp>
    </p:spTree>
    <p:extLst>
      <p:ext uri="{BB962C8B-B14F-4D97-AF65-F5344CB8AC3E}">
        <p14:creationId xmlns:p14="http://schemas.microsoft.com/office/powerpoint/2010/main" val="1380618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62274-563B-6544-BB80-7D7677FA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07340"/>
            <a:ext cx="9969500" cy="4253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6B3FC-74BB-2A4F-8E3B-6219835BFE3D}"/>
              </a:ext>
            </a:extLst>
          </p:cNvPr>
          <p:cNvSpPr txBox="1"/>
          <p:nvPr/>
        </p:nvSpPr>
        <p:spPr>
          <a:xfrm>
            <a:off x="1562100" y="4762500"/>
            <a:ext cx="7861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newly updated Gen part is now showing up in the Design Canvas Overview</a:t>
            </a:r>
          </a:p>
          <a:p>
            <a:r>
              <a:rPr lang="en-US" dirty="0"/>
              <a:t>and the  Design Navigation bar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Focus out icon and we’ll populate the Promoter and the Terminators</a:t>
            </a:r>
          </a:p>
        </p:txBody>
      </p:sp>
    </p:spTree>
    <p:extLst>
      <p:ext uri="{BB962C8B-B14F-4D97-AF65-F5344CB8AC3E}">
        <p14:creationId xmlns:p14="http://schemas.microsoft.com/office/powerpoint/2010/main" val="77538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6CD06-2C47-8347-86A3-F2C52F3A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30753"/>
            <a:ext cx="8915400" cy="3785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4A034-8229-594B-918B-A497ABC0CE4F}"/>
              </a:ext>
            </a:extLst>
          </p:cNvPr>
          <p:cNvSpPr txBox="1"/>
          <p:nvPr/>
        </p:nvSpPr>
        <p:spPr>
          <a:xfrm>
            <a:off x="1911437" y="4114800"/>
            <a:ext cx="66272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add a U6 promoter and a eukaryotic terminator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Import from Registry option to search for each of these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Suggestion – filter for a U6 promoter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Suggestion – filter Terminators by the term Eukaryotic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8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935764-520E-6743-8817-3EEE5359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8610600" cy="4750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613A8-E7B8-B94C-81AF-A39ACEDF7DB0}"/>
              </a:ext>
            </a:extLst>
          </p:cNvPr>
          <p:cNvSpPr txBox="1"/>
          <p:nvPr/>
        </p:nvSpPr>
        <p:spPr>
          <a:xfrm>
            <a:off x="0" y="749300"/>
            <a:ext cx="2301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www.sbolstandard.org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398CB-1127-CB4B-8773-D3543E07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622254"/>
            <a:ext cx="7086600" cy="19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52000-DBB4-C94A-9DAE-31ED68194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34965"/>
            <a:ext cx="10299700" cy="440953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176BF73-1EAF-384C-B474-330D4C047759}"/>
              </a:ext>
            </a:extLst>
          </p:cNvPr>
          <p:cNvSpPr/>
          <p:nvPr/>
        </p:nvSpPr>
        <p:spPr>
          <a:xfrm rot="19340072">
            <a:off x="3864053" y="1870656"/>
            <a:ext cx="685800" cy="21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7C412-DB9C-B24C-9636-0545FA70549A}"/>
              </a:ext>
            </a:extLst>
          </p:cNvPr>
          <p:cNvSpPr txBox="1"/>
          <p:nvPr/>
        </p:nvSpPr>
        <p:spPr>
          <a:xfrm>
            <a:off x="2521037" y="4737100"/>
            <a:ext cx="5567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does the Promoter part still have an alert besides it?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to the </a:t>
            </a:r>
            <a:r>
              <a:rPr lang="en-US" dirty="0" err="1"/>
              <a:t>SynBioHub</a:t>
            </a:r>
            <a:r>
              <a:rPr lang="en-US" dirty="0"/>
              <a:t> to discover why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on the ID BBa_K2095001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98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338CB-14B1-8948-82C4-4EB8CB7E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01690"/>
            <a:ext cx="8712200" cy="4215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B3F26-8C93-ED44-A519-8097987FFAB5}"/>
              </a:ext>
            </a:extLst>
          </p:cNvPr>
          <p:cNvSpPr txBox="1"/>
          <p:nvPr/>
        </p:nvSpPr>
        <p:spPr>
          <a:xfrm>
            <a:off x="2521037" y="4737100"/>
            <a:ext cx="6238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mystery is solved – the part is discontinued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to </a:t>
            </a:r>
            <a:r>
              <a:rPr lang="en-US" dirty="0" err="1"/>
              <a:t>SBOLDesigner</a:t>
            </a:r>
            <a:r>
              <a:rPr lang="en-US" dirty="0"/>
              <a:t> and select another U6 promoter part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20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285BE-F649-2A45-AE03-101F196B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12754"/>
            <a:ext cx="9601200" cy="4102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0CFAF-648D-2D4B-BABD-028C991DCBFB}"/>
              </a:ext>
            </a:extLst>
          </p:cNvPr>
          <p:cNvSpPr txBox="1"/>
          <p:nvPr/>
        </p:nvSpPr>
        <p:spPr>
          <a:xfrm>
            <a:off x="1581237" y="4215702"/>
            <a:ext cx="8908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I have added another U6 promoter and the design shows no warnings</a:t>
            </a:r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Save Current design As a New Document icon to save the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the design the name pU6-dCas9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your examples folder</a:t>
            </a:r>
          </a:p>
          <a:p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78EBAE-648B-FB4B-8697-B6BE45BEFE2A}"/>
              </a:ext>
            </a:extLst>
          </p:cNvPr>
          <p:cNvSpPr/>
          <p:nvPr/>
        </p:nvSpPr>
        <p:spPr>
          <a:xfrm rot="19340072">
            <a:off x="1705053" y="587956"/>
            <a:ext cx="685800" cy="21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1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49BB6-DFE5-6B48-B4EC-7601A6F6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07950"/>
            <a:ext cx="8051800" cy="212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C2A1E-6F92-B74D-9010-F13FD54316AC}"/>
              </a:ext>
            </a:extLst>
          </p:cNvPr>
          <p:cNvSpPr txBox="1"/>
          <p:nvPr/>
        </p:nvSpPr>
        <p:spPr>
          <a:xfrm>
            <a:off x="1955800" y="2336102"/>
            <a:ext cx="8908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choose to rename the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used </a:t>
            </a:r>
            <a:r>
              <a:rPr lang="en-US" dirty="0" err="1"/>
              <a:t>PartID</a:t>
            </a:r>
            <a:r>
              <a:rPr lang="en-US" dirty="0"/>
              <a:t> pU6_dCas9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 to a new Folder – Example 2 </a:t>
            </a:r>
            <a:r>
              <a:rPr lang="en-US" dirty="0" err="1"/>
              <a:t>SBOLDesigner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12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285BE-F649-2A45-AE03-101F196B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12754"/>
            <a:ext cx="9601200" cy="4102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0CFAF-648D-2D4B-BABD-028C991DCBFB}"/>
              </a:ext>
            </a:extLst>
          </p:cNvPr>
          <p:cNvSpPr txBox="1"/>
          <p:nvPr/>
        </p:nvSpPr>
        <p:spPr>
          <a:xfrm>
            <a:off x="1581237" y="4215702"/>
            <a:ext cx="8908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want to upload my design to </a:t>
            </a:r>
            <a:r>
              <a:rPr lang="en-US" dirty="0" err="1"/>
              <a:t>SynBioHub</a:t>
            </a:r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Current Design for Upload to </a:t>
            </a:r>
            <a:r>
              <a:rPr lang="en-US" dirty="0" err="1"/>
              <a:t>SynBioHub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 select </a:t>
            </a:r>
            <a:r>
              <a:rPr lang="en-US" dirty="0" err="1"/>
              <a:t>SynBioHub</a:t>
            </a:r>
            <a:r>
              <a:rPr lang="en-US" dirty="0"/>
              <a:t> as the repository to upload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Existing Collection if you want to use the Collection you made earlier, otherwise set up a new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software will find an recommend your Collection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upload should finish with an indicator of success!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78EBAE-648B-FB4B-8697-B6BE45BEFE2A}"/>
              </a:ext>
            </a:extLst>
          </p:cNvPr>
          <p:cNvSpPr/>
          <p:nvPr/>
        </p:nvSpPr>
        <p:spPr>
          <a:xfrm rot="19340072">
            <a:off x="3737054" y="575256"/>
            <a:ext cx="685800" cy="21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35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825F-E0D6-E34E-ABE2-F2A7150C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E74D5-7B9B-2344-BA82-B0ED687F2CFA}"/>
              </a:ext>
            </a:extLst>
          </p:cNvPr>
          <p:cNvSpPr txBox="1"/>
          <p:nvPr/>
        </p:nvSpPr>
        <p:spPr>
          <a:xfrm>
            <a:off x="1092200" y="1690688"/>
            <a:ext cx="47976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Installed </a:t>
            </a:r>
            <a:r>
              <a:rPr lang="en-US" dirty="0" err="1"/>
              <a:t>SBOLDesigner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a Design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Connected with </a:t>
            </a:r>
            <a:r>
              <a:rPr lang="en-US" dirty="0" err="1"/>
              <a:t>SynBioHub</a:t>
            </a:r>
            <a:r>
              <a:rPr lang="en-US" dirty="0"/>
              <a:t> to download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Poplated</a:t>
            </a:r>
            <a:r>
              <a:rPr lang="en-US" dirty="0"/>
              <a:t> our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Uploaded it to </a:t>
            </a:r>
            <a:r>
              <a:rPr lang="en-US" dirty="0" err="1"/>
              <a:t>SynBioHub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85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372C-D5A0-084E-8300-E2A00440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– using the SBOL Converter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F0B75-9A8D-9042-8159-708C428898CC}"/>
              </a:ext>
            </a:extLst>
          </p:cNvPr>
          <p:cNvSpPr txBox="1"/>
          <p:nvPr/>
        </p:nvSpPr>
        <p:spPr>
          <a:xfrm>
            <a:off x="1092200" y="1690688"/>
            <a:ext cx="4300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a GenBank file to SBOL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an SBOL File to GenBank format </a:t>
            </a:r>
          </a:p>
        </p:txBody>
      </p:sp>
    </p:spTree>
    <p:extLst>
      <p:ext uri="{BB962C8B-B14F-4D97-AF65-F5344CB8AC3E}">
        <p14:creationId xmlns:p14="http://schemas.microsoft.com/office/powerpoint/2010/main" val="2676545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8C153B-D0CF-804D-806C-694F5A68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164806"/>
            <a:ext cx="6426199" cy="3427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93258-F185-7F47-BA61-0AE38E161B40}"/>
              </a:ext>
            </a:extLst>
          </p:cNvPr>
          <p:cNvSpPr txBox="1"/>
          <p:nvPr/>
        </p:nvSpPr>
        <p:spPr>
          <a:xfrm>
            <a:off x="1651000" y="3411260"/>
            <a:ext cx="85585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tool allows you to interconvert between different File Formats and SBOL</a:t>
            </a:r>
          </a:p>
          <a:p>
            <a:r>
              <a:rPr lang="en-US" dirty="0"/>
              <a:t>Developers: Nathan </a:t>
            </a:r>
            <a:r>
              <a:rPr lang="en-US" dirty="0" err="1"/>
              <a:t>Hilson</a:t>
            </a:r>
            <a:r>
              <a:rPr lang="en-US" dirty="0"/>
              <a:t>, Berkeley Lab; Chris Myers lab, U. Utah</a:t>
            </a:r>
          </a:p>
          <a:p>
            <a:r>
              <a:rPr lang="en-US" dirty="0">
                <a:hlinkClick r:id="rId3"/>
              </a:rPr>
              <a:t>http://www.async.ece.utah.edu/sbol-validator/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has 2 purposes: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Converting files between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Confirming the file you generated meets SBOL compliance (used mainly by developers)</a:t>
            </a:r>
          </a:p>
          <a:p>
            <a:endParaRPr lang="en-US" dirty="0"/>
          </a:p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GitHub repository please open Example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use the SYNCAS9.gbk file as an example</a:t>
            </a:r>
          </a:p>
        </p:txBody>
      </p:sp>
    </p:spTree>
    <p:extLst>
      <p:ext uri="{BB962C8B-B14F-4D97-AF65-F5344CB8AC3E}">
        <p14:creationId xmlns:p14="http://schemas.microsoft.com/office/powerpoint/2010/main" val="482136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68F4B-B62B-0D41-8F18-50AC56D5B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51166"/>
            <a:ext cx="7810500" cy="4134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F08EF-09F9-624A-8D7C-CBA054556844}"/>
              </a:ext>
            </a:extLst>
          </p:cNvPr>
          <p:cNvSpPr txBox="1"/>
          <p:nvPr/>
        </p:nvSpPr>
        <p:spPr>
          <a:xfrm>
            <a:off x="344477" y="4285803"/>
            <a:ext cx="74551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SYNCAS9.gbk using the Choose File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 URI such as your institutional URL –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www.syntheticgenomics.com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 Version to the file – </a:t>
            </a:r>
            <a:r>
              <a:rPr lang="en-US" dirty="0" err="1"/>
              <a:t>eg</a:t>
            </a:r>
            <a:r>
              <a:rPr lang="en-US" dirty="0"/>
              <a:t>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Validate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your file to </a:t>
            </a:r>
            <a:r>
              <a:rPr lang="en-US" dirty="0" err="1"/>
              <a:t>SBOLDesigner</a:t>
            </a:r>
            <a:r>
              <a:rPr lang="en-US" dirty="0"/>
              <a:t> to inspect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Hint – use the Load an Existing SBOL Document icon on the Toolbar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Second from the Left…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151F2-239C-F945-A26B-213D8420B29D}"/>
              </a:ext>
            </a:extLst>
          </p:cNvPr>
          <p:cNvSpPr txBox="1"/>
          <p:nvPr/>
        </p:nvSpPr>
        <p:spPr>
          <a:xfrm>
            <a:off x="8178800" y="4445000"/>
            <a:ext cx="379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BONUS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your SBOL file back through the converter to GenBank or </a:t>
            </a:r>
            <a:r>
              <a:rPr lang="en-US" dirty="0" err="1"/>
              <a:t>Fasta</a:t>
            </a:r>
            <a:r>
              <a:rPr lang="en-US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converting the other files in the Example 3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your design from Example 2</a:t>
            </a:r>
          </a:p>
        </p:txBody>
      </p:sp>
    </p:spTree>
    <p:extLst>
      <p:ext uri="{BB962C8B-B14F-4D97-AF65-F5344CB8AC3E}">
        <p14:creationId xmlns:p14="http://schemas.microsoft.com/office/powerpoint/2010/main" val="2664155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D04DA-E8DF-D340-8398-522D4FB0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68927"/>
            <a:ext cx="7924800" cy="3973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5BE0E0-C2EC-8449-BB0B-7D5C62591067}"/>
              </a:ext>
            </a:extLst>
          </p:cNvPr>
          <p:cNvSpPr txBox="1"/>
          <p:nvPr/>
        </p:nvSpPr>
        <p:spPr>
          <a:xfrm>
            <a:off x="2336800" y="4470400"/>
            <a:ext cx="83186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common cause of 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file does not have a true NCBI header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sadly common among the output files from many web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Compare your header to a file downloaded from NCBI and adjust it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Download it from NCBI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Odd NCBI like headers will be fixed in future releases of the Validator/Converter</a:t>
            </a:r>
          </a:p>
        </p:txBody>
      </p:sp>
    </p:spTree>
    <p:extLst>
      <p:ext uri="{BB962C8B-B14F-4D97-AF65-F5344CB8AC3E}">
        <p14:creationId xmlns:p14="http://schemas.microsoft.com/office/powerpoint/2010/main" val="422695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C903-0609-284A-85D4-B7583496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– </a:t>
            </a:r>
            <a:r>
              <a:rPr lang="en-US" dirty="0" err="1"/>
              <a:t>SynBioHub.org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4FF1A-C93E-D148-948C-4422C8886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511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sz="5600" dirty="0">
                <a:hlinkClick r:id="rId2"/>
              </a:rPr>
              <a:t>https://synbiohub.org/</a:t>
            </a:r>
            <a:endParaRPr lang="en-US" sz="5600" dirty="0"/>
          </a:p>
          <a:p>
            <a:endParaRPr lang="en-US" sz="5600" dirty="0"/>
          </a:p>
          <a:p>
            <a:r>
              <a:rPr lang="en-US" sz="7200" dirty="0" err="1"/>
              <a:t>SynBioHub</a:t>
            </a:r>
            <a:r>
              <a:rPr lang="en-US" sz="7200" dirty="0"/>
              <a:t> is a registry for storing and sharing genetic circuit designs using the SBOL2 standard. Designs can be uploaded in SBOL or GenBank format, assigned a public link to share with collaborators and for publications, and searched using rich querying functionality.</a:t>
            </a:r>
            <a:br>
              <a:rPr lang="en-US" sz="7200" dirty="0"/>
            </a:br>
            <a:br>
              <a:rPr lang="en-US" sz="7200" dirty="0"/>
            </a:br>
            <a:br>
              <a:rPr lang="en-US" sz="5600" dirty="0"/>
            </a:br>
            <a:br>
              <a:rPr lang="en-US" sz="5600" dirty="0"/>
            </a:br>
            <a:br>
              <a:rPr lang="en-US" sz="5600" dirty="0"/>
            </a:br>
            <a:r>
              <a:rPr lang="en-US" sz="5600" dirty="0"/>
              <a:t>Contact Person: Anil </a:t>
            </a:r>
            <a:r>
              <a:rPr lang="en-US" sz="5600" dirty="0" err="1"/>
              <a:t>Wipat</a:t>
            </a:r>
            <a:br>
              <a:rPr lang="en-US" sz="5600" dirty="0"/>
            </a:br>
            <a:br>
              <a:rPr lang="en-US" sz="5600" dirty="0"/>
            </a:br>
            <a:r>
              <a:rPr lang="en-US" sz="5600" dirty="0"/>
              <a:t>Organization(s): Newcastle University</a:t>
            </a:r>
            <a:br>
              <a:rPr lang="en-US" sz="5600" dirty="0"/>
            </a:br>
            <a:br>
              <a:rPr lang="en-US" sz="5600" dirty="0"/>
            </a:br>
            <a:endParaRPr lang="en-US" sz="5600" dirty="0"/>
          </a:p>
          <a:p>
            <a:r>
              <a:rPr lang="en-US" sz="5600" dirty="0"/>
              <a:t>There are 4 main types of repositories available for you to save and share data:</a:t>
            </a:r>
          </a:p>
          <a:p>
            <a:pPr lvl="1"/>
            <a:r>
              <a:rPr lang="en-US" sz="5600" dirty="0">
                <a:hlinkClick r:id="rId2"/>
              </a:rPr>
              <a:t>https://synbiohub.org</a:t>
            </a:r>
            <a:endParaRPr lang="en-US" sz="5600" dirty="0"/>
          </a:p>
          <a:p>
            <a:pPr lvl="1"/>
            <a:r>
              <a:rPr lang="en-US" sz="5600" dirty="0">
                <a:hlinkClick r:id="rId3"/>
              </a:rPr>
              <a:t>https://synbiohub.programmingbiology.org</a:t>
            </a:r>
            <a:endParaRPr lang="en-US" sz="5600" dirty="0"/>
          </a:p>
          <a:p>
            <a:pPr lvl="1"/>
            <a:r>
              <a:rPr lang="en-US" sz="5600" dirty="0">
                <a:hlinkClick r:id="rId4"/>
              </a:rPr>
              <a:t>https://synbiohub.utah.edu</a:t>
            </a:r>
            <a:endParaRPr lang="en-US" sz="5600" dirty="0"/>
          </a:p>
          <a:p>
            <a:pPr lvl="1"/>
            <a:r>
              <a:rPr lang="en-US" sz="5600" dirty="0">
                <a:hlinkClick r:id="rId5"/>
              </a:rPr>
              <a:t>https://synbiohub.cidalab.org</a:t>
            </a:r>
            <a:endParaRPr lang="en-US" sz="5600" dirty="0"/>
          </a:p>
          <a:p>
            <a:pPr lvl="1"/>
            <a:endParaRPr lang="en-US" sz="5600" dirty="0"/>
          </a:p>
          <a:p>
            <a:r>
              <a:rPr lang="en-US" sz="6000" dirty="0"/>
              <a:t>Nothing to install</a:t>
            </a:r>
          </a:p>
          <a:p>
            <a:r>
              <a:rPr lang="en-US" sz="6000" dirty="0"/>
              <a:t>You do need to have an account to log into these sites</a:t>
            </a:r>
          </a:p>
          <a:p>
            <a:pPr lvl="1"/>
            <a:endParaRPr lang="en-US" sz="5600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84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4C6D-8A65-924C-BA4F-14C37D1A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9851E-C0D8-F149-9342-9CD9B95C9C37}"/>
              </a:ext>
            </a:extLst>
          </p:cNvPr>
          <p:cNvSpPr txBox="1"/>
          <p:nvPr/>
        </p:nvSpPr>
        <p:spPr>
          <a:xfrm>
            <a:off x="1092200" y="1690688"/>
            <a:ext cx="5623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a GenBank file to SBOL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Visualized it in </a:t>
            </a:r>
            <a:r>
              <a:rPr lang="en-US" dirty="0" err="1"/>
              <a:t>SBOLDesigner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 – converted an SBOL file into GenBank format</a:t>
            </a:r>
          </a:p>
        </p:txBody>
      </p:sp>
    </p:spTree>
    <p:extLst>
      <p:ext uri="{BB962C8B-B14F-4D97-AF65-F5344CB8AC3E}">
        <p14:creationId xmlns:p14="http://schemas.microsoft.com/office/powerpoint/2010/main" val="192527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AADEF9-4799-9445-803D-593CF7A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687"/>
            <a:ext cx="12192000" cy="60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73CB-8E23-0746-8FA6-67152B80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Information for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52F11-638C-A447-9E0C-072C7CF2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sbol.seed.2018@gmail.com</a:t>
            </a:r>
            <a:endParaRPr lang="en-US" dirty="0"/>
          </a:p>
          <a:p>
            <a:r>
              <a:rPr lang="en-US" dirty="0"/>
              <a:t>Password: seed2018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0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3E8EFF-17F1-C342-B5ED-585491EB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" y="161081"/>
            <a:ext cx="10590835" cy="52954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CBC897-B628-8A47-A1C2-B232722EAC02}"/>
              </a:ext>
            </a:extLst>
          </p:cNvPr>
          <p:cNvCxnSpPr>
            <a:cxnSpLocks/>
          </p:cNvCxnSpPr>
          <p:nvPr/>
        </p:nvCxnSpPr>
        <p:spPr>
          <a:xfrm rot="10800000">
            <a:off x="6153030" y="4113534"/>
            <a:ext cx="17430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F02CAE-CFBC-9A44-A88A-D2A503CF7CAA}"/>
              </a:ext>
            </a:extLst>
          </p:cNvPr>
          <p:cNvSpPr txBox="1"/>
          <p:nvPr/>
        </p:nvSpPr>
        <p:spPr>
          <a:xfrm>
            <a:off x="7970254" y="3790368"/>
            <a:ext cx="327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we will browse the available Public Collections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11948-297E-FF45-93AE-1569BACEE3E0}"/>
              </a:ext>
            </a:extLst>
          </p:cNvPr>
          <p:cNvSpPr txBox="1"/>
          <p:nvPr/>
        </p:nvSpPr>
        <p:spPr>
          <a:xfrm>
            <a:off x="995423" y="5671595"/>
            <a:ext cx="4007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 into </a:t>
            </a:r>
            <a:r>
              <a:rPr lang="en-US" dirty="0" err="1"/>
              <a:t>SynBioHub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Browse Design Collections</a:t>
            </a:r>
          </a:p>
        </p:txBody>
      </p:sp>
    </p:spTree>
    <p:extLst>
      <p:ext uri="{BB962C8B-B14F-4D97-AF65-F5344CB8AC3E}">
        <p14:creationId xmlns:p14="http://schemas.microsoft.com/office/powerpoint/2010/main" val="190262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827BA-16E3-6448-9742-8D35D23F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3" y="186737"/>
            <a:ext cx="7672388" cy="3325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A3FB88-DA06-AC47-9CF8-5A21F0D7041B}"/>
              </a:ext>
            </a:extLst>
          </p:cNvPr>
          <p:cNvSpPr txBox="1"/>
          <p:nvPr/>
        </p:nvSpPr>
        <p:spPr>
          <a:xfrm>
            <a:off x="842963" y="4057650"/>
            <a:ext cx="9919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labs have loaded their data into </a:t>
            </a:r>
            <a:r>
              <a:rPr lang="en-US" dirty="0" err="1"/>
              <a:t>SynBioHub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 has been loaded as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also use </a:t>
            </a:r>
            <a:r>
              <a:rPr lang="en-US" dirty="0" err="1"/>
              <a:t>SynBioHub</a:t>
            </a:r>
            <a:r>
              <a:rPr lang="en-US" dirty="0"/>
              <a:t> as a way to Publish data for publications, such as in ACS Synthetic Biology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3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7778</TotalTime>
  <Words>1929</Words>
  <Application>Microsoft Macintosh PowerPoint</Application>
  <PresentationFormat>Widescreen</PresentationFormat>
  <Paragraphs>302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Open Sans</vt:lpstr>
      <vt:lpstr>Wingdings</vt:lpstr>
      <vt:lpstr>Office Theme</vt:lpstr>
      <vt:lpstr>Software for Synthetic Biology Workflows</vt:lpstr>
      <vt:lpstr>Purpose of the Workshop</vt:lpstr>
      <vt:lpstr>How We have Organized This Workshop</vt:lpstr>
      <vt:lpstr>PowerPoint Presentation</vt:lpstr>
      <vt:lpstr>Example 1 – SynBioHub.org</vt:lpstr>
      <vt:lpstr>PowerPoint Presentation</vt:lpstr>
      <vt:lpstr>Log in Information for the Tutorial</vt:lpstr>
      <vt:lpstr>PowerPoint Presentation</vt:lpstr>
      <vt:lpstr>PowerPoint Presentation</vt:lpstr>
      <vt:lpstr>Searching for Parts</vt:lpstr>
      <vt:lpstr>Open up BBa_R0010</vt:lpstr>
      <vt:lpstr>BBa_R0010 Details</vt:lpstr>
      <vt:lpstr>Advanced Search – Available When You See a Search Dialog box</vt:lpstr>
      <vt:lpstr>Advanced Search Example 2 – Search by Name and Role</vt:lpstr>
      <vt:lpstr>R0010 + Promoter role Result</vt:lpstr>
      <vt:lpstr>Treasure Hunt</vt:lpstr>
      <vt:lpstr>U6 Promoter Search</vt:lpstr>
      <vt:lpstr>dCas9 Search results</vt:lpstr>
      <vt:lpstr>Create a Place to Store my Designs</vt:lpstr>
      <vt:lpstr>Setting up your collection</vt:lpstr>
      <vt:lpstr>Result</vt:lpstr>
      <vt:lpstr>Example 1 Summary</vt:lpstr>
      <vt:lpstr>Example 2 – SBOL Designer</vt:lpstr>
      <vt:lpstr>PowerPoint Presentation</vt:lpstr>
      <vt:lpstr>Installation Details</vt:lpstr>
      <vt:lpstr>Entry Screen</vt:lpstr>
      <vt:lpstr>Adding Parts to a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 Summary</vt:lpstr>
      <vt:lpstr>Example 3 – using the SBOL Converter </vt:lpstr>
      <vt:lpstr>PowerPoint Presentation</vt:lpstr>
      <vt:lpstr>PowerPoint Presentation</vt:lpstr>
      <vt:lpstr>PowerPoint Presentation</vt:lpstr>
      <vt:lpstr>Example 3 Summary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for Synthetic Biology Workflows</dc:title>
  <dc:creator>Clancy, Kevin</dc:creator>
  <cp:lastModifiedBy>Clancy, Kevin</cp:lastModifiedBy>
  <cp:revision>45</cp:revision>
  <dcterms:created xsi:type="dcterms:W3CDTF">2018-06-01T21:52:51Z</dcterms:created>
  <dcterms:modified xsi:type="dcterms:W3CDTF">2018-06-07T07:31:38Z</dcterms:modified>
</cp:coreProperties>
</file>